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5143500" type="screen16x9"/>
  <p:notesSz cx="6858000" cy="9144000"/>
  <p:embeddedFontLst>
    <p:embeddedFont>
      <p:font typeface="Maven Pro" panose="020B0604020202020204" charset="0"/>
      <p:regular r:id="rId36"/>
      <p:bold r:id="rId37"/>
    </p:embeddedFont>
    <p:embeddedFont>
      <p:font typeface="Nuni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" y="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12cd6b2c9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12cd6b2c9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12cd6b2c9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12cd6b2c9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2cd6b2c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12cd6b2c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12cd6b2c9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12cd6b2c9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12cd6b2c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12cd6b2c9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12cd6b2c9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12cd6b2c9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12cd6b2c9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12cd6b2c9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12cd6b2c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12cd6b2c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12cd6b2c9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12cd6b2c9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12cd6b2c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12cd6b2c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12cd6b2c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12cd6b2c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12cd6b2c9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12cd6b2c9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12cd6b2c9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12cd6b2c9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12cd6b2c9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12cd6b2c9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12cd6b2c9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12cd6b2c9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12cd6b2c9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12cd6b2c9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12cd6b2c9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12cd6b2c9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12cd6b2c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12cd6b2c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12cd6b2c9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612cd6b2c9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12cd6b2c9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12cd6b2c9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12cd6b2c9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612cd6b2c9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12cd6b2c9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12cd6b2c9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12cd6b2c9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12cd6b2c9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12cd6b2c9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12cd6b2c9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12cd6b2c9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12cd6b2c9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12cd6b2c9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12cd6b2c9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12cd6b2c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12cd6b2c9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12cd6b2c9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12cd6b2c9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12cd6b2c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12cd6b2c9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Trade Networks</a:t>
            </a:r>
            <a:endParaRPr sz="480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600 - 1450 CE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>
            <a:spLocks noGrp="1"/>
          </p:cNvSpPr>
          <p:nvPr>
            <p:ph type="title"/>
          </p:nvPr>
        </p:nvSpPr>
        <p:spPr>
          <a:xfrm>
            <a:off x="510825" y="284850"/>
            <a:ext cx="8214600" cy="44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Disease</a:t>
            </a:r>
            <a:br>
              <a:rPr lang="en"/>
            </a:br>
            <a:endParaRPr sz="12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" sz="2800"/>
              <a:t>Cities better prepared to manage outbreaks</a:t>
            </a:r>
            <a:br>
              <a:rPr lang="en" sz="2800"/>
            </a:br>
            <a:endParaRPr sz="1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" sz="2800"/>
              <a:t>Smallpox, measles, plague, malaria</a:t>
            </a:r>
            <a:br>
              <a:rPr lang="en" sz="2800"/>
            </a:br>
            <a:endParaRPr sz="1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" sz="2800"/>
              <a:t>Bubonic Plague: 534-750 CE intermittent outbreaks</a:t>
            </a:r>
            <a:br>
              <a:rPr lang="en" sz="2800"/>
            </a:br>
            <a:endParaRPr sz="1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" sz="2800"/>
              <a:t>13-14th Cen: Black Death - killed up to half of Europe</a:t>
            </a:r>
            <a:br>
              <a:rPr lang="en" sz="2800"/>
            </a:br>
            <a:endParaRPr sz="1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" sz="2800"/>
              <a:t>Exposure over time given Europeans a long run advantage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"/>
          <p:cNvSpPr txBox="1">
            <a:spLocks noGrp="1"/>
          </p:cNvSpPr>
          <p:nvPr>
            <p:ph type="subTitle" idx="1"/>
          </p:nvPr>
        </p:nvSpPr>
        <p:spPr>
          <a:xfrm>
            <a:off x="839075" y="4117400"/>
            <a:ext cx="3860400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Woodcut of Plague Doctor</a:t>
            </a:r>
            <a:endParaRPr sz="2400"/>
          </a:p>
        </p:txBody>
      </p:sp>
      <p:pic>
        <p:nvPicPr>
          <p:cNvPr id="339" name="Google Shape;3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00" y="551925"/>
            <a:ext cx="5123941" cy="3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 txBox="1">
            <a:spLocks noGrp="1"/>
          </p:cNvSpPr>
          <p:nvPr>
            <p:ph type="title"/>
          </p:nvPr>
        </p:nvSpPr>
        <p:spPr>
          <a:xfrm>
            <a:off x="1297325" y="971375"/>
            <a:ext cx="3445500" cy="3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Sea Roads:</a:t>
            </a:r>
            <a:br>
              <a:rPr lang="en" sz="4000"/>
            </a:br>
            <a:r>
              <a:rPr lang="en" sz="4000"/>
              <a:t>Exchange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Across the </a:t>
            </a:r>
            <a:br>
              <a:rPr lang="en" sz="4000"/>
            </a:br>
            <a:r>
              <a:rPr lang="en" sz="4000"/>
              <a:t>Indian Ocean</a:t>
            </a:r>
            <a:endParaRPr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>
            <a:spLocks noGrp="1"/>
          </p:cNvSpPr>
          <p:nvPr>
            <p:ph type="title"/>
          </p:nvPr>
        </p:nvSpPr>
        <p:spPr>
          <a:xfrm>
            <a:off x="6440825" y="1982600"/>
            <a:ext cx="2596800" cy="29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Connected people across the Eastern Hemisphere</a:t>
            </a:r>
            <a:br>
              <a:rPr lang="en" sz="2000"/>
            </a:br>
            <a:endParaRPr sz="1000"/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Continued trade by Phoenicians, Greeks, Romans</a:t>
            </a:r>
            <a:endParaRPr sz="2000"/>
          </a:p>
        </p:txBody>
      </p:sp>
      <p:pic>
        <p:nvPicPr>
          <p:cNvPr id="350" name="Google Shape;3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0" y="59800"/>
            <a:ext cx="6248225" cy="49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 txBox="1">
            <a:spLocks noGrp="1"/>
          </p:cNvSpPr>
          <p:nvPr>
            <p:ph type="body" idx="1"/>
          </p:nvPr>
        </p:nvSpPr>
        <p:spPr>
          <a:xfrm>
            <a:off x="1172475" y="1445775"/>
            <a:ext cx="7715100" cy="3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1000 CE Venice: center of commercial network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Mediterranean, Black Sea, Atlantic Coast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Controlled flow of imported goods and resold throughout Mediterranean Coast</a:t>
            </a:r>
            <a:br>
              <a:rPr lang="en" sz="2600"/>
            </a:b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Linked Mediterranean to Indian Ocean Trade</a:t>
            </a:r>
            <a:endParaRPr sz="2600"/>
          </a:p>
        </p:txBody>
      </p:sp>
      <p:sp>
        <p:nvSpPr>
          <p:cNvPr id="356" name="Google Shape;356;p26"/>
          <p:cNvSpPr txBox="1">
            <a:spLocks noGrp="1"/>
          </p:cNvSpPr>
          <p:nvPr>
            <p:ph type="title"/>
          </p:nvPr>
        </p:nvSpPr>
        <p:spPr>
          <a:xfrm>
            <a:off x="1303800" y="771650"/>
            <a:ext cx="7030500" cy="13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the Sea Roads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824000" y="234825"/>
            <a:ext cx="5857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Goods in Transit</a:t>
            </a:r>
            <a:endParaRPr/>
          </a:p>
        </p:txBody>
      </p:sp>
      <p:pic>
        <p:nvPicPr>
          <p:cNvPr id="362" name="Google Shape;362;p27"/>
          <p:cNvPicPr preferRelativeResize="0"/>
          <p:nvPr/>
        </p:nvPicPr>
        <p:blipFill rotWithShape="1">
          <a:blip r:embed="rId3">
            <a:alphaModFix/>
          </a:blip>
          <a:srcRect t="12572" b="18803"/>
          <a:stretch/>
        </p:blipFill>
        <p:spPr>
          <a:xfrm>
            <a:off x="102250" y="1054725"/>
            <a:ext cx="7212475" cy="37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Transoceanic Trade Routes</a:t>
            </a:r>
            <a:endParaRPr/>
          </a:p>
        </p:txBody>
      </p:sp>
      <p:sp>
        <p:nvSpPr>
          <p:cNvPr id="368" name="Google Shape;368;p28"/>
          <p:cNvSpPr txBox="1">
            <a:spLocks noGrp="1"/>
          </p:cNvSpPr>
          <p:nvPr>
            <p:ph type="body" idx="1"/>
          </p:nvPr>
        </p:nvSpPr>
        <p:spPr>
          <a:xfrm>
            <a:off x="1135025" y="1333425"/>
            <a:ext cx="77775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" sz="2800"/>
              <a:t>Less expensive transport costs than Silk Road</a:t>
            </a:r>
            <a:br>
              <a:rPr lang="en" sz="2800"/>
            </a:br>
            <a:endParaRPr sz="1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" sz="2800"/>
              <a:t>Carry larger and heavier cargoes than camels</a:t>
            </a:r>
            <a:br>
              <a:rPr lang="en" sz="2800"/>
            </a:br>
            <a:endParaRPr sz="10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" sz="2800"/>
              <a:t>More bulk goods for mass markets (v. luxuries)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 txBox="1">
            <a:spLocks noGrp="1"/>
          </p:cNvSpPr>
          <p:nvPr>
            <p:ph type="title"/>
          </p:nvPr>
        </p:nvSpPr>
        <p:spPr>
          <a:xfrm>
            <a:off x="1303800" y="746675"/>
            <a:ext cx="7030500" cy="9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Transoceanic Trade Routes</a:t>
            </a:r>
            <a:endParaRPr/>
          </a:p>
        </p:txBody>
      </p:sp>
      <p:sp>
        <p:nvSpPr>
          <p:cNvPr id="374" name="Google Shape;374;p29"/>
          <p:cNvSpPr txBox="1">
            <a:spLocks noGrp="1"/>
          </p:cNvSpPr>
          <p:nvPr>
            <p:ph type="body" idx="1"/>
          </p:nvPr>
        </p:nvSpPr>
        <p:spPr>
          <a:xfrm>
            <a:off x="485850" y="1433300"/>
            <a:ext cx="4431900" cy="3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" sz="3000"/>
              <a:t>Monsoons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" sz="3000"/>
              <a:t>Better sails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" sz="3000"/>
              <a:t>New ships </a:t>
            </a:r>
            <a:br>
              <a:rPr lang="en" sz="3000"/>
            </a:br>
            <a:r>
              <a:rPr lang="en" sz="3000"/>
              <a:t>(Chinese junks, Indian/Arab dhows)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" sz="3000"/>
              <a:t>Compass</a:t>
            </a:r>
            <a:endParaRPr sz="3000"/>
          </a:p>
        </p:txBody>
      </p:sp>
      <p:pic>
        <p:nvPicPr>
          <p:cNvPr id="375" name="Google Shape;3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099" y="1433288"/>
            <a:ext cx="4505275" cy="34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>
            <a:spLocks noGrp="1"/>
          </p:cNvSpPr>
          <p:nvPr>
            <p:ph type="title"/>
          </p:nvPr>
        </p:nvSpPr>
        <p:spPr>
          <a:xfrm>
            <a:off x="1388550" y="109975"/>
            <a:ext cx="63669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Indian Ocean World</a:t>
            </a:r>
            <a:endParaRPr sz="3000"/>
          </a:p>
        </p:txBody>
      </p:sp>
      <p:sp>
        <p:nvSpPr>
          <p:cNvPr id="381" name="Google Shape;381;p30"/>
          <p:cNvSpPr txBox="1">
            <a:spLocks noGrp="1"/>
          </p:cNvSpPr>
          <p:nvPr>
            <p:ph type="body" idx="1"/>
          </p:nvPr>
        </p:nvSpPr>
        <p:spPr>
          <a:xfrm>
            <a:off x="410950" y="771750"/>
            <a:ext cx="8514300" cy="30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Trade between a network of towns and cities = urban centers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Malay sailors with double outrigger canoes 			Madagascar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Austronesian language and crops (banana, coconut, taro) </a:t>
            </a:r>
            <a:br>
              <a:rPr lang="en" sz="2200"/>
            </a:br>
            <a:r>
              <a:rPr lang="en" sz="2200"/>
              <a:t>spread to mainland Africa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Merchants from Roman World (Greeks, Syrians, Jews)</a:t>
            </a:r>
            <a:br>
              <a:rPr lang="en" sz="2200"/>
            </a:br>
            <a:r>
              <a:rPr lang="en" sz="2200"/>
              <a:t> est. settlements in South India and East Africa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India is the fulcrum: spread of Hinduism and Buddhism </a:t>
            </a:r>
            <a:br>
              <a:rPr lang="en" sz="2200"/>
            </a:br>
            <a:r>
              <a:rPr lang="en" sz="2200"/>
              <a:t>and spread of politics to Southeast Asia</a:t>
            </a:r>
            <a:endParaRPr sz="2200"/>
          </a:p>
        </p:txBody>
      </p:sp>
      <p:cxnSp>
        <p:nvCxnSpPr>
          <p:cNvPr id="382" name="Google Shape;382;p30"/>
          <p:cNvCxnSpPr/>
          <p:nvPr/>
        </p:nvCxnSpPr>
        <p:spPr>
          <a:xfrm>
            <a:off x="6153675" y="1645550"/>
            <a:ext cx="849000" cy="12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Catalyst For Change</a:t>
            </a:r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198725" y="1208700"/>
            <a:ext cx="4194600" cy="3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Southeast Asia</a:t>
            </a:r>
            <a:endParaRPr sz="18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New cities, states, &amp; kingdoms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Srivijaya: Malay Kingdom, dominant choke point 670-1025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Gold, spices, taxes on passing ships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Spread of Indian culture: Hinduism and Buddhism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Process of “Indianization”</a:t>
            </a:r>
            <a:endParaRPr sz="1800"/>
          </a:p>
        </p:txBody>
      </p:sp>
      <p:sp>
        <p:nvSpPr>
          <p:cNvPr id="389" name="Google Shape;389;p31"/>
          <p:cNvSpPr txBox="1">
            <a:spLocks noGrp="1"/>
          </p:cNvSpPr>
          <p:nvPr>
            <p:ph type="body" idx="2"/>
          </p:nvPr>
        </p:nvSpPr>
        <p:spPr>
          <a:xfrm>
            <a:off x="4493275" y="1208575"/>
            <a:ext cx="4569000" cy="3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East Africa</a:t>
            </a:r>
            <a:endParaRPr sz="18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Swahili civilization (8th Cen): commercial city-states from Somalia to Mozambique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Rise of Islam = increase in trade; </a:t>
            </a:r>
            <a:br>
              <a:rPr lang="en" sz="1800"/>
            </a:br>
            <a:r>
              <a:rPr lang="en" sz="1800"/>
              <a:t>local rulers profited + merchant class arose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1000-1500: civilization flourished on the coast (cosmopolitan cities) v. pastoralism in interior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Swahili: Bantu lang. written with Arabic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88625" y="359650"/>
            <a:ext cx="63669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Effect of Trade</a:t>
            </a:r>
            <a:endParaRPr sz="6000"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361000" y="1358400"/>
            <a:ext cx="8526600" cy="24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Altered the habits of consumption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Encouraged specialization of labor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Means of social mobility or a way for elites to distinguish themselves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Spurred creation of states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Created a problem for government--Who should control trade?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 txBox="1">
            <a:spLocks noGrp="1"/>
          </p:cNvSpPr>
          <p:nvPr>
            <p:ph type="title"/>
          </p:nvPr>
        </p:nvSpPr>
        <p:spPr>
          <a:xfrm>
            <a:off x="6777900" y="3280975"/>
            <a:ext cx="2222100" cy="16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Great Zimbabwe</a:t>
            </a:r>
            <a:endParaRPr sz="3200"/>
          </a:p>
        </p:txBody>
      </p:sp>
      <p:pic>
        <p:nvPicPr>
          <p:cNvPr id="395" name="Google Shape;3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5" y="102513"/>
            <a:ext cx="6584676" cy="493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"/>
          <p:cNvSpPr txBox="1">
            <a:spLocks noGrp="1"/>
          </p:cNvSpPr>
          <p:nvPr>
            <p:ph type="title"/>
          </p:nvPr>
        </p:nvSpPr>
        <p:spPr>
          <a:xfrm>
            <a:off x="1222425" y="1414075"/>
            <a:ext cx="3183600" cy="25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 Roads: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Exchange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Across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Sahara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"/>
          <p:cNvSpPr txBox="1">
            <a:spLocks noGrp="1"/>
          </p:cNvSpPr>
          <p:nvPr>
            <p:ph type="title"/>
          </p:nvPr>
        </p:nvSpPr>
        <p:spPr>
          <a:xfrm>
            <a:off x="7227325" y="2644275"/>
            <a:ext cx="1760100" cy="23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Linked North Africa &amp; Med. World with interior West Africa</a:t>
            </a:r>
            <a:endParaRPr sz="2200"/>
          </a:p>
        </p:txBody>
      </p:sp>
      <p:pic>
        <p:nvPicPr>
          <p:cNvPr id="406" name="Google Shape;4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7" y="639970"/>
            <a:ext cx="7048925" cy="41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Goods in Transit</a:t>
            </a:r>
            <a:endParaRPr/>
          </a:p>
        </p:txBody>
      </p:sp>
      <p:sp>
        <p:nvSpPr>
          <p:cNvPr id="412" name="Google Shape;412;p35"/>
          <p:cNvSpPr txBox="1">
            <a:spLocks noGrp="1"/>
          </p:cNvSpPr>
          <p:nvPr>
            <p:ph type="body" idx="1"/>
          </p:nvPr>
        </p:nvSpPr>
        <p:spPr>
          <a:xfrm>
            <a:off x="1209850" y="1221075"/>
            <a:ext cx="7578000" cy="3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North African Coast:  cloth, glassware, weapons, books, manufactured goods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Sahara: copper &amp; salt and dates from the oases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/>
              <a:t>Sub-Saharan:  grain from the savanna grassland and root/tree crops from the forest</a:t>
            </a:r>
            <a:endParaRPr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775" y="139925"/>
            <a:ext cx="6261799" cy="46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6"/>
          <p:cNvSpPr txBox="1">
            <a:spLocks noGrp="1"/>
          </p:cNvSpPr>
          <p:nvPr>
            <p:ph type="body" idx="1"/>
          </p:nvPr>
        </p:nvSpPr>
        <p:spPr>
          <a:xfrm>
            <a:off x="364925" y="1488850"/>
            <a:ext cx="2118300" cy="1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Arabian</a:t>
            </a:r>
            <a:br>
              <a:rPr lang="en" sz="3600" b="1"/>
            </a:br>
            <a:r>
              <a:rPr lang="en" sz="3600" b="1"/>
              <a:t>Camel</a:t>
            </a:r>
            <a:endParaRPr sz="36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>
            <a:spLocks noGrp="1"/>
          </p:cNvSpPr>
          <p:nvPr>
            <p:ph type="title"/>
          </p:nvPr>
        </p:nvSpPr>
        <p:spPr>
          <a:xfrm>
            <a:off x="6902725" y="2681725"/>
            <a:ext cx="2100900" cy="22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Gold, salt, and slaves</a:t>
            </a:r>
            <a:endParaRPr/>
          </a:p>
        </p:txBody>
      </p:sp>
      <p:pic>
        <p:nvPicPr>
          <p:cNvPr id="424" name="Google Shape;4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5" y="252163"/>
            <a:ext cx="6575200" cy="46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 African Kingdoms</a:t>
            </a:r>
            <a:endParaRPr/>
          </a:p>
        </p:txBody>
      </p:sp>
      <p:sp>
        <p:nvSpPr>
          <p:cNvPr id="430" name="Google Shape;430;p38"/>
          <p:cNvSpPr txBox="1">
            <a:spLocks noGrp="1"/>
          </p:cNvSpPr>
          <p:nvPr>
            <p:ph type="body" idx="1"/>
          </p:nvPr>
        </p:nvSpPr>
        <p:spPr>
          <a:xfrm>
            <a:off x="510825" y="1408325"/>
            <a:ext cx="4382100" cy="31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States: Shana, Mai, Songhay</a:t>
            </a:r>
            <a:endParaRPr sz="2000"/>
          </a:p>
          <a:p>
            <a:pPr marL="800100" lvl="1" indent="-29845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Monarchies</a:t>
            </a:r>
            <a:endParaRPr sz="2000"/>
          </a:p>
          <a:p>
            <a:pPr marL="800100" lvl="1" indent="-29845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Varying levels of complexity</a:t>
            </a:r>
            <a:endParaRPr sz="2000"/>
          </a:p>
          <a:p>
            <a:pPr marL="800100" lvl="1" indent="-29845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Wealth</a:t>
            </a:r>
            <a:endParaRPr sz="2000"/>
          </a:p>
          <a:p>
            <a:pPr marL="800100" lvl="1" indent="-29845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Social hierarchies</a:t>
            </a:r>
            <a:br>
              <a:rPr lang="en" sz="2000"/>
            </a:b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Cities: Jenne, Timbuktu, Gao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Cosmopolitan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Craftspeople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Manufacturing</a:t>
            </a:r>
            <a:endParaRPr sz="2000"/>
          </a:p>
        </p:txBody>
      </p:sp>
      <p:sp>
        <p:nvSpPr>
          <p:cNvPr id="431" name="Google Shape;431;p38"/>
          <p:cNvSpPr txBox="1">
            <a:spLocks noGrp="1"/>
          </p:cNvSpPr>
          <p:nvPr>
            <p:ph type="body" idx="2"/>
          </p:nvPr>
        </p:nvSpPr>
        <p:spPr>
          <a:xfrm>
            <a:off x="5167425" y="1408325"/>
            <a:ext cx="3608100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en" sz="2200"/>
              <a:t>Slaves</a:t>
            </a:r>
            <a:endParaRPr sz="2200"/>
          </a:p>
          <a:p>
            <a:pPr marL="742950" lvl="1" indent="-2540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non-Islamic, stateless peoples from the South</a:t>
            </a:r>
            <a:br>
              <a:rPr lang="en" sz="2200"/>
            </a:br>
            <a:endParaRPr sz="2200"/>
          </a:p>
          <a:p>
            <a:pPr marL="742950" lvl="1" indent="-2540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1100-1400: 5,500 slaves/year</a:t>
            </a:r>
            <a:endParaRPr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"/>
          <p:cNvSpPr txBox="1">
            <a:spLocks noGrp="1"/>
          </p:cNvSpPr>
          <p:nvPr>
            <p:ph type="title"/>
          </p:nvPr>
        </p:nvSpPr>
        <p:spPr>
          <a:xfrm>
            <a:off x="273600" y="4254725"/>
            <a:ext cx="86928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University of Timbuktu in Mali</a:t>
            </a:r>
            <a:endParaRPr/>
          </a:p>
        </p:txBody>
      </p:sp>
      <p:pic>
        <p:nvPicPr>
          <p:cNvPr id="437" name="Google Shape;437;p39"/>
          <p:cNvPicPr preferRelativeResize="0"/>
          <p:nvPr/>
        </p:nvPicPr>
        <p:blipFill rotWithShape="1">
          <a:blip r:embed="rId3">
            <a:alphaModFix/>
          </a:blip>
          <a:srcRect b="11793"/>
          <a:stretch/>
        </p:blipFill>
        <p:spPr>
          <a:xfrm>
            <a:off x="139925" y="174349"/>
            <a:ext cx="6712876" cy="39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 txBox="1">
            <a:spLocks noGrp="1"/>
          </p:cNvSpPr>
          <p:nvPr>
            <p:ph type="ctrTitle"/>
          </p:nvPr>
        </p:nvSpPr>
        <p:spPr>
          <a:xfrm>
            <a:off x="273600" y="596850"/>
            <a:ext cx="5106000" cy="3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➢"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Less connected</a:t>
            </a:r>
            <a:br>
              <a:rPr lang="en" sz="2400" b="0">
                <a:latin typeface="Nunito"/>
                <a:ea typeface="Nunito"/>
                <a:cs typeface="Nunito"/>
                <a:sym typeface="Nunito"/>
              </a:rPr>
            </a:br>
            <a:endParaRPr sz="1000" b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➢"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Panama blocked trade</a:t>
            </a:r>
            <a:br>
              <a:rPr lang="en" sz="2400" b="0">
                <a:latin typeface="Nunito"/>
                <a:ea typeface="Nunito"/>
                <a:cs typeface="Nunito"/>
                <a:sym typeface="Nunito"/>
              </a:rPr>
            </a:br>
            <a:endParaRPr sz="1000" b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➢"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Climate slowed spread of agriculture</a:t>
            </a:r>
            <a:br>
              <a:rPr lang="en" sz="2400" b="0">
                <a:latin typeface="Nunito"/>
                <a:ea typeface="Nunito"/>
                <a:cs typeface="Nunito"/>
                <a:sym typeface="Nunito"/>
              </a:rPr>
            </a:br>
            <a:endParaRPr sz="1000" b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➢"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“Loosley interactive web”: maize, ball games, pottery</a:t>
            </a:r>
            <a:endParaRPr sz="2400" b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Char char="➢"/>
            </a:pPr>
            <a:endParaRPr sz="1000" b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➢"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Slow diffusion</a:t>
            </a:r>
            <a:endParaRPr sz="2400" b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"/>
          <p:cNvSpPr txBox="1">
            <a:spLocks noGrp="1"/>
          </p:cNvSpPr>
          <p:nvPr>
            <p:ph type="subTitle" idx="1"/>
          </p:nvPr>
        </p:nvSpPr>
        <p:spPr>
          <a:xfrm>
            <a:off x="2970200" y="4129900"/>
            <a:ext cx="39948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Americas</a:t>
            </a:r>
            <a:endParaRPr sz="4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"/>
          <p:cNvSpPr txBox="1">
            <a:spLocks noGrp="1"/>
          </p:cNvSpPr>
          <p:nvPr>
            <p:ph type="title"/>
          </p:nvPr>
        </p:nvSpPr>
        <p:spPr>
          <a:xfrm>
            <a:off x="4368450" y="763600"/>
            <a:ext cx="2808900" cy="3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Three regions with interregional trade:</a:t>
            </a:r>
            <a:endParaRPr sz="2400" b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AutoNum type="arabicPeriod"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Cahokia</a:t>
            </a:r>
            <a:endParaRPr sz="2400" b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AutoNum type="arabicPeriod"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Peru</a:t>
            </a:r>
            <a:endParaRPr sz="2400" b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AutoNum type="arabicPeriod"/>
            </a:pPr>
            <a:r>
              <a:rPr lang="en" sz="2400" b="0">
                <a:latin typeface="Nunito"/>
                <a:ea typeface="Nunito"/>
                <a:cs typeface="Nunito"/>
                <a:sym typeface="Nunito"/>
              </a:rPr>
              <a:t>Mesoamerica</a:t>
            </a:r>
            <a:endParaRPr sz="2400" b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9" name="Google Shape;449;p41"/>
          <p:cNvPicPr preferRelativeResize="0"/>
          <p:nvPr/>
        </p:nvPicPr>
        <p:blipFill rotWithShape="1">
          <a:blip r:embed="rId3">
            <a:alphaModFix/>
          </a:blip>
          <a:srcRect l="42474" r="8049" b="3883"/>
          <a:stretch/>
        </p:blipFill>
        <p:spPr>
          <a:xfrm>
            <a:off x="535775" y="89275"/>
            <a:ext cx="3483100" cy="49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885350" y="247300"/>
            <a:ext cx="7615500" cy="13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Trade More Than Goods</a:t>
            </a:r>
            <a:endParaRPr sz="4800"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388625" y="1445775"/>
            <a:ext cx="6366900" cy="23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Religious Ideologies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Technological Innovations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Disease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Plants and Animals</a:t>
            </a:r>
            <a:endParaRPr sz="3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2"/>
          <p:cNvSpPr txBox="1">
            <a:spLocks noGrp="1"/>
          </p:cNvSpPr>
          <p:nvPr>
            <p:ph type="title"/>
          </p:nvPr>
        </p:nvSpPr>
        <p:spPr>
          <a:xfrm>
            <a:off x="6952675" y="2656750"/>
            <a:ext cx="2022600" cy="22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Cahokia</a:t>
            </a:r>
            <a:endParaRPr sz="3200"/>
          </a:p>
        </p:txBody>
      </p:sp>
      <p:pic>
        <p:nvPicPr>
          <p:cNvPr id="455" name="Google Shape;4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9650"/>
            <a:ext cx="6647876" cy="39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871600" y="1320950"/>
            <a:ext cx="6133200" cy="27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Silk Roads: </a:t>
            </a:r>
            <a:br>
              <a:rPr lang="en" sz="4800"/>
            </a:br>
            <a:r>
              <a:rPr lang="en" sz="4800"/>
              <a:t>Exchange </a:t>
            </a:r>
            <a:br>
              <a:rPr lang="en" sz="4800"/>
            </a:br>
            <a:r>
              <a:rPr lang="en" sz="4800"/>
              <a:t>Across </a:t>
            </a:r>
            <a:br>
              <a:rPr lang="en" sz="4800"/>
            </a:br>
            <a:r>
              <a:rPr lang="en" sz="4800"/>
              <a:t>Eurasia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title"/>
          </p:nvPr>
        </p:nvSpPr>
        <p:spPr>
          <a:xfrm>
            <a:off x="236150" y="122450"/>
            <a:ext cx="7727700" cy="17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“relay trade” 			goods are passed down the line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provide unity and coherence to Eurasian history</a:t>
            </a:r>
            <a:endParaRPr sz="2200"/>
          </a:p>
        </p:txBody>
      </p:sp>
      <p:cxnSp>
        <p:nvCxnSpPr>
          <p:cNvPr id="301" name="Google Shape;301;p17"/>
          <p:cNvCxnSpPr/>
          <p:nvPr/>
        </p:nvCxnSpPr>
        <p:spPr>
          <a:xfrm>
            <a:off x="2196175" y="671775"/>
            <a:ext cx="699300" cy="12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2" name="Google Shape;3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650" y="1623050"/>
            <a:ext cx="5143500" cy="3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the Silk Roads</a:t>
            </a:r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1234900" y="1258525"/>
            <a:ext cx="7527900" cy="35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Pastoral people trade for products of the steppes [hides, livestock, wool, amber] for ag. products and manufactured goods</a:t>
            </a:r>
            <a:br>
              <a:rPr lang="en" sz="2600"/>
            </a:br>
            <a:endParaRPr sz="10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Classical Period: security of large empire = increase in trade </a:t>
            </a:r>
            <a:br>
              <a:rPr lang="en" sz="2600"/>
            </a:br>
            <a:endParaRPr sz="10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14th and 15th Century - Mongols unite almost entire area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title"/>
          </p:nvPr>
        </p:nvSpPr>
        <p:spPr>
          <a:xfrm>
            <a:off x="824000" y="234825"/>
            <a:ext cx="5857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Goods in Transit</a:t>
            </a:r>
            <a:endParaRPr/>
          </a:p>
        </p:txBody>
      </p:sp>
      <p:pic>
        <p:nvPicPr>
          <p:cNvPr id="314" name="Google Shape;314;p19"/>
          <p:cNvPicPr preferRelativeResize="0"/>
          <p:nvPr/>
        </p:nvPicPr>
        <p:blipFill rotWithShape="1">
          <a:blip r:embed="rId3">
            <a:alphaModFix/>
          </a:blip>
          <a:srcRect t="12241" b="19330"/>
          <a:stretch/>
        </p:blipFill>
        <p:spPr>
          <a:xfrm>
            <a:off x="115850" y="1054725"/>
            <a:ext cx="7274076" cy="373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504775" y="1458275"/>
            <a:ext cx="3083700" cy="25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Spread of Buddhism Along the Silk Roads</a:t>
            </a:r>
            <a:endParaRPr/>
          </a:p>
        </p:txBody>
      </p:sp>
      <p:pic>
        <p:nvPicPr>
          <p:cNvPr id="320" name="Google Shape;3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472" y="0"/>
            <a:ext cx="55555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Buddhism</a:t>
            </a:r>
            <a:endParaRPr/>
          </a:p>
        </p:txBody>
      </p:sp>
      <p:sp>
        <p:nvSpPr>
          <p:cNvPr id="326" name="Google Shape;326;p21"/>
          <p:cNvSpPr txBox="1">
            <a:spLocks noGrp="1"/>
          </p:cNvSpPr>
          <p:nvPr>
            <p:ph type="body" idx="1"/>
          </p:nvPr>
        </p:nvSpPr>
        <p:spPr>
          <a:xfrm>
            <a:off x="202500" y="1433300"/>
            <a:ext cx="4369500" cy="3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From India to Central and East Asia by merchants</a:t>
            </a:r>
            <a:br>
              <a:rPr lang="en" sz="2000"/>
            </a:br>
            <a:endParaRPr sz="1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In West - blocked by Zoroastrianism but Buddhism embraced in Oasis cities</a:t>
            </a:r>
            <a:br>
              <a:rPr lang="en" sz="2000"/>
            </a:br>
            <a:endParaRPr sz="1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Songdians--Central Asian merchants; dominated silk trade; translated Sanskrit into Chinese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sp>
        <p:nvSpPr>
          <p:cNvPr id="327" name="Google Shape;327;p21"/>
          <p:cNvSpPr txBox="1">
            <a:spLocks noGrp="1"/>
          </p:cNvSpPr>
          <p:nvPr>
            <p:ph type="body" idx="2"/>
          </p:nvPr>
        </p:nvSpPr>
        <p:spPr>
          <a:xfrm>
            <a:off x="4892775" y="871500"/>
            <a:ext cx="4169700" cy="3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200"/>
              <a:t>Monasteries--convenient and comforting places to stop </a:t>
            </a:r>
            <a:br>
              <a:rPr lang="en" sz="2200"/>
            </a:br>
            <a:endParaRPr sz="1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200"/>
              <a:t>Spread less rapidly in pastoral areas (lack of written lang.)</a:t>
            </a:r>
            <a:br>
              <a:rPr lang="en" sz="2200"/>
            </a:br>
            <a:endParaRPr sz="1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200"/>
              <a:t>Changed as it spread--</a:t>
            </a:r>
            <a:br>
              <a:rPr lang="en" sz="2200"/>
            </a:br>
            <a:r>
              <a:rPr lang="en" sz="2200"/>
              <a:t>	Theravada v. Mahayana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A9596B9F4334E90FD1055CAAD266E" ma:contentTypeVersion="12" ma:contentTypeDescription="Create a new document." ma:contentTypeScope="" ma:versionID="d106fd92167cd3dfa9ee98cc8672e420">
  <xsd:schema xmlns:xsd="http://www.w3.org/2001/XMLSchema" xmlns:xs="http://www.w3.org/2001/XMLSchema" xmlns:p="http://schemas.microsoft.com/office/2006/metadata/properties" xmlns:ns3="a315480c-c300-4866-b02b-14f7333200b9" xmlns:ns4="db580473-a3f8-47e9-aa20-0a927044ca80" targetNamespace="http://schemas.microsoft.com/office/2006/metadata/properties" ma:root="true" ma:fieldsID="ac330a7c0860f66329daad48963a2688" ns3:_="" ns4:_="">
    <xsd:import namespace="a315480c-c300-4866-b02b-14f7333200b9"/>
    <xsd:import namespace="db580473-a3f8-47e9-aa20-0a927044ca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5480c-c300-4866-b02b-14f7333200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80473-a3f8-47e9-aa20-0a927044c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CD5D1E-D1D5-4311-9DCF-0817E339A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15480c-c300-4866-b02b-14f7333200b9"/>
    <ds:schemaRef ds:uri="db580473-a3f8-47e9-aa20-0a927044c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8B23D8-1EC7-4675-AACB-214749F2A2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07D14-4497-4EF1-A684-DFE7AD724025}">
  <ds:schemaRefs>
    <ds:schemaRef ds:uri="http://www.w3.org/XML/1998/namespace"/>
    <ds:schemaRef ds:uri="http://schemas.microsoft.com/office/infopath/2007/PartnerControls"/>
    <ds:schemaRef ds:uri="db580473-a3f8-47e9-aa20-0a927044ca80"/>
    <ds:schemaRef ds:uri="http://purl.org/dc/terms/"/>
    <ds:schemaRef ds:uri="http://schemas.microsoft.com/office/2006/documentManagement/types"/>
    <ds:schemaRef ds:uri="a315480c-c300-4866-b02b-14f7333200b9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(16:9)</PresentationFormat>
  <Paragraphs>112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Maven Pro</vt:lpstr>
      <vt:lpstr>Nunito</vt:lpstr>
      <vt:lpstr>Momentum</vt:lpstr>
      <vt:lpstr>Trade Networks</vt:lpstr>
      <vt:lpstr>Effect of Trade</vt:lpstr>
      <vt:lpstr>Trade More Than Goods</vt:lpstr>
      <vt:lpstr>Silk Roads:  Exchange  Across  Eurasia</vt:lpstr>
      <vt:lpstr>“relay trade”    goods are passed down the line  provide unity and coherence to Eurasian history</vt:lpstr>
      <vt:lpstr>Evolution of the Silk Roads</vt:lpstr>
      <vt:lpstr>Goods in Transit</vt:lpstr>
      <vt:lpstr>Spread of Buddhism Along the Silk Roads</vt:lpstr>
      <vt:lpstr>Buddhism</vt:lpstr>
      <vt:lpstr>Disease  Cities better prepared to manage outbreaks  Smallpox, measles, plague, malaria  Bubonic Plague: 534-750 CE intermittent outbreaks  13-14th Cen: Black Death - killed up to half of Europe  Exposure over time given Europeans a long run advantage</vt:lpstr>
      <vt:lpstr>PowerPoint Presentation</vt:lpstr>
      <vt:lpstr>Sea Roads: Exchange  Across the  Indian Ocean</vt:lpstr>
      <vt:lpstr>Connected people across the Eastern Hemisphere  Continued trade by Phoenicians, Greeks, Romans</vt:lpstr>
      <vt:lpstr>Evolution of the Sea Roads</vt:lpstr>
      <vt:lpstr>Goods in Transit</vt:lpstr>
      <vt:lpstr>Transoceanic Trade Routes</vt:lpstr>
      <vt:lpstr>Transoceanic Trade Routes</vt:lpstr>
      <vt:lpstr>The Indian Ocean World</vt:lpstr>
      <vt:lpstr>Catalyst For Change</vt:lpstr>
      <vt:lpstr>The Great Zimbabwe</vt:lpstr>
      <vt:lpstr>Sand Roads:  Exchange  Across the Sahara</vt:lpstr>
      <vt:lpstr>Linked North Africa &amp; Med. World with interior West Africa</vt:lpstr>
      <vt:lpstr>Goods in Transit</vt:lpstr>
      <vt:lpstr>PowerPoint Presentation</vt:lpstr>
      <vt:lpstr>Gold, salt, and slaves</vt:lpstr>
      <vt:lpstr>West African Kingdoms</vt:lpstr>
      <vt:lpstr>The University of Timbuktu in Mali</vt:lpstr>
      <vt:lpstr>Less connected  Panama blocked trade  Climate slowed spread of agriculture  “Loosley interactive web”: maize, ball games, pottery  Slow diffusion </vt:lpstr>
      <vt:lpstr>Three regions with interregional trade: Cahokia Peru Mesoamerica </vt:lpstr>
      <vt:lpstr>Cahokia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Networks</dc:title>
  <dc:creator>Elizabeth Apodaca</dc:creator>
  <cp:lastModifiedBy>Sherrie Hendricks</cp:lastModifiedBy>
  <cp:revision>2</cp:revision>
  <dcterms:modified xsi:type="dcterms:W3CDTF">2019-09-11T04:32:17Z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0x010100C37A9596B9F4334E90FD1055CAAD266E</vt:lpwstr>
  </property>
</Properties>
</file>